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405" r:id="rId3"/>
    <p:sldId id="435" r:id="rId4"/>
    <p:sldId id="436" r:id="rId5"/>
    <p:sldId id="444" r:id="rId6"/>
    <p:sldId id="410" r:id="rId7"/>
    <p:sldId id="406" r:id="rId8"/>
    <p:sldId id="407" r:id="rId9"/>
    <p:sldId id="408" r:id="rId10"/>
    <p:sldId id="412" r:id="rId11"/>
    <p:sldId id="411" r:id="rId12"/>
    <p:sldId id="440" r:id="rId13"/>
    <p:sldId id="423" r:id="rId14"/>
    <p:sldId id="424" r:id="rId15"/>
    <p:sldId id="426" r:id="rId16"/>
    <p:sldId id="427" r:id="rId17"/>
    <p:sldId id="415" r:id="rId18"/>
    <p:sldId id="448" r:id="rId19"/>
    <p:sldId id="432" r:id="rId20"/>
    <p:sldId id="433" r:id="rId21"/>
    <p:sldId id="434" r:id="rId22"/>
    <p:sldId id="449" r:id="rId23"/>
    <p:sldId id="437" r:id="rId24"/>
    <p:sldId id="445" r:id="rId25"/>
    <p:sldId id="447" r:id="rId26"/>
    <p:sldId id="438" r:id="rId27"/>
    <p:sldId id="450" r:id="rId28"/>
  </p:sldIdLst>
  <p:sldSz cx="24384000" cy="13716000"/>
  <p:notesSz cx="6858000" cy="9144000"/>
  <p:defaultTextStyle>
    <a:lvl1pPr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1pPr>
    <a:lvl2pPr indent="2286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2pPr>
    <a:lvl3pPr indent="4572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3pPr>
    <a:lvl4pPr indent="6858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4pPr>
    <a:lvl5pPr indent="9144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5pPr>
    <a:lvl6pPr indent="11430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6pPr>
    <a:lvl7pPr indent="13716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7pPr>
    <a:lvl8pPr indent="16002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8pPr>
    <a:lvl9pPr indent="18288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DCBD22"/>
    <a:srgbClr val="BFBFBF"/>
    <a:srgbClr val="1575A8"/>
    <a:srgbClr val="FFF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F6F6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7D87A4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solidFill>
                <a:srgbClr val="D9D8DC"/>
              </a:solidFill>
              <a:prstDash val="solid"/>
              <a:miter lim="400000"/>
            </a:ln>
          </a:insideH>
          <a:insideV>
            <a:ln w="12700" cap="flat">
              <a:solidFill>
                <a:srgbClr val="D9D8DC"/>
              </a:solidFill>
              <a:prstDash val="solid"/>
              <a:miter lim="400000"/>
            </a:ln>
          </a:insideV>
        </a:tcBdr>
        <a:fill>
          <a:solidFill>
            <a:srgbClr val="F1F1F3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BBFC77FB-9ED0-4EC9-95AA-A1379042E648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7D87A4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solidFill>
                <a:srgbClr val="D9D8DC"/>
              </a:solidFill>
              <a:prstDash val="solid"/>
              <a:miter lim="400000"/>
            </a:ln>
          </a:insideH>
          <a:insideV>
            <a:ln w="12700" cap="flat">
              <a:solidFill>
                <a:srgbClr val="D9D8DC"/>
              </a:solidFill>
              <a:prstDash val="solid"/>
              <a:miter lim="400000"/>
            </a:ln>
          </a:insideV>
        </a:tcBdr>
        <a:fill>
          <a:solidFill>
            <a:srgbClr val="F6F6F6"/>
          </a:solidFill>
        </a:fill>
      </a:tcStyle>
    </a:wholeTbl>
    <a:band2H>
      <a:tcTxStyle/>
      <a:tcStyle>
        <a:tcBdr/>
        <a:fill>
          <a:solidFill>
            <a:srgbClr val="F1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7D87A4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solidFill>
                <a:srgbClr val="D9D8DC"/>
              </a:solidFill>
              <a:prstDash val="solid"/>
              <a:miter lim="400000"/>
            </a:ln>
          </a:insideH>
          <a:insideV>
            <a:ln w="12700" cap="flat">
              <a:solidFill>
                <a:srgbClr val="D9D8DC"/>
              </a:solidFill>
              <a:prstDash val="solid"/>
              <a:miter lim="400000"/>
            </a:ln>
          </a:insideV>
        </a:tcBdr>
        <a:fill>
          <a:solidFill>
            <a:srgbClr val="F6F6F6"/>
          </a:solidFill>
        </a:fill>
      </a:tcStyle>
    </a:wholeTbl>
    <a:band2H>
      <a:tcTxStyle/>
      <a:tcStyle>
        <a:tcBdr/>
        <a:fill>
          <a:solidFill>
            <a:srgbClr val="F1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Ref idx="minor">
          <a:srgbClr val="F6F6F6"/>
        </a:fontRef>
        <a:srgbClr val="F6F6F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5A98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33"/>
    <p:restoredTop sz="77219"/>
  </p:normalViewPr>
  <p:slideViewPr>
    <p:cSldViewPr snapToGrid="0">
      <p:cViewPr varScale="1">
        <p:scale>
          <a:sx n="38" d="100"/>
          <a:sy n="38" d="100"/>
        </p:scale>
        <p:origin x="8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441985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感谢方老师邀请，很高心能再次来人大，给咱们新闻专业的同学介绍介绍地理数据可视化方面的知识哈，那咱们就正式开始今天的内容，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那么大家看到这这个背景图，里面有着各种各样的地理可视化，大部分的内容是历年的</a:t>
            </a:r>
            <a:r>
              <a:rPr kumimoji="1" lang="en-US" altLang="zh-CN" dirty="0"/>
              <a:t>DAJ</a:t>
            </a:r>
            <a:r>
              <a:rPr kumimoji="1" lang="zh-CN" altLang="en-US" dirty="0"/>
              <a:t>的里面获奖作品，也就是</a:t>
            </a:r>
            <a:r>
              <a:rPr lang="zh-CN" altLang="en-US" sz="2400" b="0" i="0" dirty="0">
                <a:effectLst/>
                <a:latin typeface="Avenir Book"/>
                <a:ea typeface="Avenir Book"/>
                <a:cs typeface="Avenir Book"/>
                <a:sym typeface="Avenir Book"/>
              </a:rPr>
              <a:t>全球数据新闻奖。</a:t>
            </a:r>
            <a:endParaRPr lang="en-US" altLang="zh-CN" sz="2400" b="0" i="0" dirty="0">
              <a:effectLst/>
              <a:latin typeface="Avenir Book"/>
              <a:ea typeface="Avenir Book"/>
              <a:cs typeface="Avenir Book"/>
              <a:sym typeface="Avenir Boo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Avenir Book"/>
                <a:ea typeface="Avenir Book"/>
                <a:cs typeface="Avenir Book"/>
                <a:sym typeface="Avenir Book"/>
              </a:rPr>
              <a:t>其实里面的可视化都用了一些最基本的可视化方法组成的，那么我们这次课程主要内容就是讲这些最基本的可视化方法，并动手完成两个案例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723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70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554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050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0614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400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314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437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741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794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EE3F0-7E54-374A-A5C8-2DCB0FD4B56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761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今天的内容主要包括以下几个方面：</a:t>
            </a:r>
          </a:p>
        </p:txBody>
      </p:sp>
    </p:spTree>
    <p:extLst>
      <p:ext uri="{BB962C8B-B14F-4D97-AF65-F5344CB8AC3E}">
        <p14:creationId xmlns:p14="http://schemas.microsoft.com/office/powerpoint/2010/main" val="105640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487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19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07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880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14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6613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846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-16401" y="2340293"/>
            <a:ext cx="24416802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6401" y="12893919"/>
            <a:ext cx="24416802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2509536" y="686563"/>
            <a:ext cx="8655614" cy="58090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7D87A4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D87A4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Beş</a:t>
            </a:r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87189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Master">
    <p:bg>
      <p:bgPr>
        <a:solidFill>
          <a:srgbClr val="2D3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Purple">
    <p:bg>
      <p:bgPr>
        <a:solidFill>
          <a:srgbClr val="7E5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23470882" y="13039893"/>
            <a:ext cx="452140" cy="457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2400">
                <a:solidFill>
                  <a:srgbClr val="F6F6F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Blank Purple">
    <p:bg>
      <p:bgPr>
        <a:solidFill>
          <a:srgbClr val="7E5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23470882" y="13039893"/>
            <a:ext cx="452140" cy="457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2400">
                <a:solidFill>
                  <a:srgbClr val="F6F6F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350856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0438871" y="7222528"/>
            <a:ext cx="1089462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Beş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0418008" y="6010871"/>
            <a:ext cx="10073313" cy="104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87189"/>
                </a:solidFill>
              </a:rPr>
              <a:t>Başlık Metni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962027" y="3531199"/>
            <a:ext cx="6650209" cy="6653601"/>
            <a:chOff x="0" y="0"/>
            <a:chExt cx="6650208" cy="6653600"/>
          </a:xfrm>
        </p:grpSpPr>
        <p:sp>
          <p:nvSpPr>
            <p:cNvPr id="4" name="Shape 4"/>
            <p:cNvSpPr/>
            <p:nvPr/>
          </p:nvSpPr>
          <p:spPr>
            <a:xfrm>
              <a:off x="2670849" y="0"/>
              <a:ext cx="1270001" cy="66878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5" name="Shape 5"/>
            <p:cNvSpPr/>
            <p:nvPr/>
          </p:nvSpPr>
          <p:spPr>
            <a:xfrm rot="20972847">
              <a:off x="2921825" y="598730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 rot="2458039">
              <a:off x="4448525" y="1922253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7" name="Shape 7"/>
            <p:cNvSpPr/>
            <p:nvPr/>
          </p:nvSpPr>
          <p:spPr>
            <a:xfrm rot="5512701">
              <a:off x="4371579" y="3963889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 rot="8643889">
              <a:off x="2734987" y="5169116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 rot="11726499">
              <a:off x="769421" y="4627122"/>
              <a:ext cx="2039001" cy="979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 rot="14823067">
              <a:off x="-27505" y="2755824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 rot="17892230">
              <a:off x="936345" y="964335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16200000">
              <a:off x="5680814" y="2888511"/>
              <a:ext cx="1270001" cy="668788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6200000">
              <a:off x="-300607" y="3050685"/>
              <a:ext cx="1270001" cy="668788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9" r:id="rId5"/>
    <p:sldLayoutId id="2147483662" r:id="rId6"/>
  </p:sldLayoutIdLst>
  <p:transition spd="med"/>
  <p:txStyles>
    <p:titleStyle>
      <a:lvl1pPr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1pPr>
      <a:lvl2pPr indent="2286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2pPr>
      <a:lvl3pPr indent="4572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3pPr>
      <a:lvl4pPr indent="6858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4pPr>
      <a:lvl5pPr indent="9144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5pPr>
      <a:lvl6pPr indent="11430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6pPr>
      <a:lvl7pPr indent="13716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7pPr>
      <a:lvl8pPr indent="16002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8pPr>
      <a:lvl9pPr indent="18288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1pPr>
      <a:lvl2pPr indent="2286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2pPr>
      <a:lvl3pPr indent="4572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3pPr>
      <a:lvl4pPr indent="6858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4pPr>
      <a:lvl5pPr indent="9144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5pPr>
      <a:lvl6pPr indent="11430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6pPr>
      <a:lvl7pPr indent="13716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7pPr>
      <a:lvl8pPr indent="16002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8pPr>
      <a:lvl9pPr indent="18288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s.osu.edu/misc/map-projection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thetruesiz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2016_United_States_presidential_election" TargetMode="External"/><Relationship Id="rId4" Type="http://schemas.openxmlformats.org/officeDocument/2006/relationships/image" Target="../media/image3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hemigrantsfile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geojson.io/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A422B4-95B7-6342-9245-C4FF9579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12047" cy="37597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AB9684-64CD-E74E-8FE7-B5AB9DB87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43" y="0"/>
            <a:ext cx="5488517" cy="37597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D133E7-4BFD-B74A-9FAB-42E203F1D8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5028" y="3781404"/>
            <a:ext cx="7575734" cy="6429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7B08B4-8D31-6A40-AA0F-292FE33DF5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50531"/>
            <a:ext cx="6750424" cy="34639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D8BAD1-527C-174F-93D3-99A2F1FBCE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5728" y="10239011"/>
            <a:ext cx="5018601" cy="3499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9B4F70-A81C-174A-96CE-91738146D7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2140" y="10250529"/>
            <a:ext cx="6250249" cy="35513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F7FE5-A23F-CC42-AE03-EC63B137542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8" y="3851060"/>
            <a:ext cx="7958762" cy="63337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D1CD2A-BE80-4B4E-928B-3A7FA8D2A3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3456" y="10216150"/>
            <a:ext cx="6457565" cy="35857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81B584-DD95-8F45-8966-8FDF467D4C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54677" y="3851060"/>
            <a:ext cx="8429323" cy="60997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4684646-367A-264E-9AF7-E9C7F4E8950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07366" y="0"/>
            <a:ext cx="4140200" cy="37723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3E84284-627E-9546-B0FE-8E62F4C5F4E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3698" y="-31759"/>
            <a:ext cx="7850611" cy="379155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11580B5-79FE-094E-BDC9-3209D18168D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064" y="11777071"/>
            <a:ext cx="1840439" cy="188478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A8DE80-6470-E745-A2F2-6DAFC34BF013}"/>
              </a:ext>
            </a:extLst>
          </p:cNvPr>
          <p:cNvGrpSpPr/>
          <p:nvPr/>
        </p:nvGrpSpPr>
        <p:grpSpPr>
          <a:xfrm>
            <a:off x="-10308" y="-39162"/>
            <a:ext cx="24394308" cy="13801882"/>
            <a:chOff x="-10308" y="-39162"/>
            <a:chExt cx="24394308" cy="1380188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70A1387-0569-DC4B-A198-A08F9CF3D784}"/>
                </a:ext>
              </a:extLst>
            </p:cNvPr>
            <p:cNvSpPr/>
            <p:nvPr/>
          </p:nvSpPr>
          <p:spPr>
            <a:xfrm>
              <a:off x="-10308" y="-39162"/>
              <a:ext cx="24394308" cy="13801882"/>
            </a:xfrm>
            <a:prstGeom prst="rect">
              <a:avLst/>
            </a:prstGeom>
            <a:solidFill>
              <a:schemeClr val="tx2">
                <a:lumMod val="10000"/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700" b="0" i="0" u="none" strike="noStrike" cap="none" spc="0" normalizeH="0" baseline="0" dirty="0">
                <a:ln>
                  <a:noFill/>
                </a:ln>
                <a:solidFill>
                  <a:srgbClr val="F6F6F6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8D668CA-AD75-8540-A7B1-89310FEEC908}"/>
                </a:ext>
              </a:extLst>
            </p:cNvPr>
            <p:cNvSpPr txBox="1"/>
            <p:nvPr/>
          </p:nvSpPr>
          <p:spPr>
            <a:xfrm>
              <a:off x="8235028" y="5321022"/>
              <a:ext cx="9650592" cy="157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 rtl="0" latinLnBrk="1" hangingPunct="0"/>
              <a:r>
                <a:rPr lang="en-US" altLang="zh-CN" sz="9600" dirty="0" err="1">
                  <a:solidFill>
                    <a:schemeClr val="bg1"/>
                  </a:solidFill>
                  <a:latin typeface="+mn-lt"/>
                  <a:ea typeface="Brush Script MT" panose="03060802040406070304" pitchFamily="66" charset="-122"/>
                  <a:cs typeface="+mj-cs"/>
                </a:rPr>
                <a:t>Geovisualization</a:t>
              </a:r>
              <a:endParaRPr kumimoji="0" lang="zh-CN" alt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Brush Script MT" panose="03060802040406070304" pitchFamily="66" charset="-122"/>
                <a:cs typeface="+mj-cs"/>
                <a:sym typeface="Open Sans Ligh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164B0C1-5D14-AC44-B990-8D33E2E63D08}"/>
                </a:ext>
              </a:extLst>
            </p:cNvPr>
            <p:cNvSpPr txBox="1"/>
            <p:nvPr/>
          </p:nvSpPr>
          <p:spPr>
            <a:xfrm>
              <a:off x="10747008" y="6913494"/>
              <a:ext cx="327172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王帅 </a:t>
              </a: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@</a:t>
              </a: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 极海</a:t>
              </a: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·</a:t>
              </a:r>
              <a:r>
                <a:rPr kumimoji="0" lang="en-US" altLang="zh-CN" sz="28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GeoHey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渐进图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705648"/>
            <a:ext cx="11426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将某一个属性值按照不同的间隔，分别渲染不同的样式​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A89EA4-6E38-FD49-B7C5-82E0A1288AEB}"/>
              </a:ext>
            </a:extLst>
          </p:cNvPr>
          <p:cNvSpPr/>
          <p:nvPr/>
        </p:nvSpPr>
        <p:spPr>
          <a:xfrm>
            <a:off x="17302647" y="6367986"/>
            <a:ext cx="1967205" cy="324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等间隔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等数量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自然分段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标准偏差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手动分段</a:t>
            </a:r>
          </a:p>
        </p:txBody>
      </p:sp>
      <p:sp>
        <p:nvSpPr>
          <p:cNvPr id="19" name="Shape 1314">
            <a:extLst>
              <a:ext uri="{FF2B5EF4-FFF2-40B4-BE49-F238E27FC236}">
                <a16:creationId xmlns:a16="http://schemas.microsoft.com/office/drawing/2014/main" id="{0836A4AC-0435-B943-87EE-7CE567E0AE93}"/>
              </a:ext>
            </a:extLst>
          </p:cNvPr>
          <p:cNvSpPr/>
          <p:nvPr/>
        </p:nvSpPr>
        <p:spPr>
          <a:xfrm>
            <a:off x="2471436" y="1448613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Graduated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A6DE00-CDF8-DC46-BEA9-831549E7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65" y="3459885"/>
            <a:ext cx="9720122" cy="90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气泡图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688157"/>
            <a:ext cx="8656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将某一个属性值按照大小赋予不同的尺寸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284">
            <a:extLst>
              <a:ext uri="{FF2B5EF4-FFF2-40B4-BE49-F238E27FC236}">
                <a16:creationId xmlns:a16="http://schemas.microsoft.com/office/drawing/2014/main" id="{B81112A6-0280-2A4D-B85D-001A29DE6EC2}"/>
              </a:ext>
            </a:extLst>
          </p:cNvPr>
          <p:cNvSpPr/>
          <p:nvPr/>
        </p:nvSpPr>
        <p:spPr>
          <a:xfrm>
            <a:off x="2471436" y="1448613"/>
            <a:ext cx="4410004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Bubble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7952256-F1C6-3941-9D3D-1240A40E19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003" y="3859202"/>
            <a:ext cx="13658850" cy="89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24201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气泡图渐进图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692654"/>
            <a:ext cx="17418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chemeClr val="tx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将一个属性按照气泡大小渲染，另一个属性用渐进的方式（主要是颜色）进行渲染</a:t>
            </a:r>
          </a:p>
        </p:txBody>
      </p:sp>
      <p:sp>
        <p:nvSpPr>
          <p:cNvPr id="17" name="Shape 1302">
            <a:extLst>
              <a:ext uri="{FF2B5EF4-FFF2-40B4-BE49-F238E27FC236}">
                <a16:creationId xmlns:a16="http://schemas.microsoft.com/office/drawing/2014/main" id="{78BEB6B5-F11B-2B49-8A00-5FC60F101506}"/>
              </a:ext>
            </a:extLst>
          </p:cNvPr>
          <p:cNvSpPr/>
          <p:nvPr/>
        </p:nvSpPr>
        <p:spPr>
          <a:xfrm>
            <a:off x="2388789" y="1446520"/>
            <a:ext cx="4934648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Bubble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Graduated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4D9AFF3-CEB4-6144-A87B-EB60AC49CB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49" y="3558530"/>
            <a:ext cx="11716702" cy="932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24201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混合图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286070" y="2662660"/>
            <a:ext cx="8656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在显示的重叠部分应用一个计算公式输出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020D5C-DD68-E843-A490-0370DB46FB43}"/>
              </a:ext>
            </a:extLst>
          </p:cNvPr>
          <p:cNvSpPr/>
          <p:nvPr/>
        </p:nvSpPr>
        <p:spPr>
          <a:xfrm>
            <a:off x="4618439" y="12404848"/>
            <a:ext cx="10838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Normal: f(a, b)=b               </a:t>
            </a:r>
            <a:r>
              <a:rPr lang="en" altLang="zh-CN" sz="2400" dirty="0" err="1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Multipy</a:t>
            </a:r>
            <a:r>
              <a:rPr lang="en" altLang="zh-CN" sz="24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f(a, b)=a*b         Screen: f(a, b)=1-(1-a)(1-b)</a:t>
            </a:r>
            <a:endParaRPr lang="zh-CN" altLang="en-US" sz="2400" dirty="0">
              <a:solidFill>
                <a:schemeClr val="tx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222094-BC25-B747-961A-991C3AC9BC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5823" y="3917015"/>
            <a:ext cx="4270624" cy="81988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588902-527D-C847-A13A-5845616BA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381" y="3944898"/>
            <a:ext cx="16366341" cy="8144571"/>
          </a:xfrm>
          <a:prstGeom prst="rect">
            <a:avLst/>
          </a:prstGeom>
        </p:spPr>
      </p:pic>
      <p:sp>
        <p:nvSpPr>
          <p:cNvPr id="19" name="Shape 1320">
            <a:extLst>
              <a:ext uri="{FF2B5EF4-FFF2-40B4-BE49-F238E27FC236}">
                <a16:creationId xmlns:a16="http://schemas.microsoft.com/office/drawing/2014/main" id="{B6ABBABE-B94A-DF4D-8912-F79E125D552F}"/>
              </a:ext>
            </a:extLst>
          </p:cNvPr>
          <p:cNvSpPr/>
          <p:nvPr/>
        </p:nvSpPr>
        <p:spPr>
          <a:xfrm>
            <a:off x="2471436" y="1385060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Blending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24201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热力图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688295"/>
            <a:ext cx="45015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chemeClr val="tx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突出显示聚集的区域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6D0E87-9849-4146-9485-7EC08D5FC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270" y="4256911"/>
            <a:ext cx="9519310" cy="61783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D17427-1A12-C24A-80E3-A866F3A22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5377" y="4256911"/>
            <a:ext cx="9519310" cy="61783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39BFFA-49F6-204D-83A6-94CAF801EC73}"/>
              </a:ext>
            </a:extLst>
          </p:cNvPr>
          <p:cNvSpPr txBox="1"/>
          <p:nvPr/>
        </p:nvSpPr>
        <p:spPr>
          <a:xfrm>
            <a:off x="5191569" y="10780970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68718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单值图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60FB64-7553-674D-A36A-A946E07CB38C}"/>
              </a:ext>
            </a:extLst>
          </p:cNvPr>
          <p:cNvSpPr txBox="1"/>
          <p:nvPr/>
        </p:nvSpPr>
        <p:spPr>
          <a:xfrm>
            <a:off x="17749015" y="10780971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68718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热力图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1CB3E160-0406-BE4C-AC94-D0D6E53B7B12}"/>
              </a:ext>
            </a:extLst>
          </p:cNvPr>
          <p:cNvSpPr/>
          <p:nvPr/>
        </p:nvSpPr>
        <p:spPr>
          <a:xfrm>
            <a:off x="11539870" y="7133458"/>
            <a:ext cx="1304260" cy="89889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290">
            <a:extLst>
              <a:ext uri="{FF2B5EF4-FFF2-40B4-BE49-F238E27FC236}">
                <a16:creationId xmlns:a16="http://schemas.microsoft.com/office/drawing/2014/main" id="{23377D77-AA44-8346-9182-C7FB3E7C0B95}"/>
              </a:ext>
            </a:extLst>
          </p:cNvPr>
          <p:cNvSpPr/>
          <p:nvPr/>
        </p:nvSpPr>
        <p:spPr>
          <a:xfrm>
            <a:off x="2471436" y="1415439"/>
            <a:ext cx="4410004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Heatmap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2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时态图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881124"/>
            <a:ext cx="10964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按照一定的时间间隔进行渲染，然后做成连续的动画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9CDEE2-41B8-394D-8C82-5FBC0DCEBE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436" y="4742297"/>
            <a:ext cx="8504414" cy="60816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BBEB09-CED9-BD46-B3C4-F5D51125AE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3407" y="4742298"/>
            <a:ext cx="8814970" cy="6081646"/>
          </a:xfrm>
          <a:prstGeom prst="rect">
            <a:avLst/>
          </a:prstGeom>
        </p:spPr>
      </p:pic>
      <p:sp>
        <p:nvSpPr>
          <p:cNvPr id="18" name="Shape 1308">
            <a:extLst>
              <a:ext uri="{FF2B5EF4-FFF2-40B4-BE49-F238E27FC236}">
                <a16:creationId xmlns:a16="http://schemas.microsoft.com/office/drawing/2014/main" id="{ECB9F8F7-BA11-0341-9E94-85C5D62E5791}"/>
              </a:ext>
            </a:extLst>
          </p:cNvPr>
          <p:cNvSpPr/>
          <p:nvPr/>
        </p:nvSpPr>
        <p:spPr>
          <a:xfrm>
            <a:off x="2471436" y="1448828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Time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Series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52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128976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三维图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2ADDC7F-B85A-ED41-8E0B-342CB0811F93}"/>
              </a:ext>
            </a:extLst>
          </p:cNvPr>
          <p:cNvSpPr/>
          <p:nvPr/>
        </p:nvSpPr>
        <p:spPr>
          <a:xfrm>
            <a:off x="2471436" y="1478973"/>
            <a:ext cx="1481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3D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map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CFD38E-8FC8-EC4B-A859-927B8A61E6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824" y="2966635"/>
            <a:ext cx="16544352" cy="927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A422B4-95B7-6342-9245-C4FF9579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12047" cy="37597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AB9684-64CD-E74E-8FE7-B5AB9DB87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43" y="0"/>
            <a:ext cx="5488517" cy="37597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D133E7-4BFD-B74A-9FAB-42E203F1D8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5028" y="3781404"/>
            <a:ext cx="7575734" cy="6429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7B08B4-8D31-6A40-AA0F-292FE33DF5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50531"/>
            <a:ext cx="6750424" cy="34639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D8BAD1-527C-174F-93D3-99A2F1FBCE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5728" y="10239011"/>
            <a:ext cx="5018601" cy="3499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9B4F70-A81C-174A-96CE-91738146D7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2140" y="10250529"/>
            <a:ext cx="6250249" cy="35513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F7FE5-A23F-CC42-AE03-EC63B137542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8" y="3851060"/>
            <a:ext cx="7958762" cy="63337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D1CD2A-BE80-4B4E-928B-3A7FA8D2A3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3456" y="10216150"/>
            <a:ext cx="6457565" cy="35857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81B584-DD95-8F45-8966-8FDF467D4C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54677" y="3851060"/>
            <a:ext cx="8429323" cy="60997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4684646-367A-264E-9AF7-E9C7F4E8950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07366" y="0"/>
            <a:ext cx="4140200" cy="37723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3E84284-627E-9546-B0FE-8E62F4C5F4E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3698" y="-31759"/>
            <a:ext cx="7850611" cy="379155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11580B5-79FE-094E-BDC9-3209D18168D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064" y="11777071"/>
            <a:ext cx="1840439" cy="188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sp>
        <p:nvSpPr>
          <p:cNvPr id="1768" name="Shape 1768"/>
          <p:cNvSpPr>
            <a:spLocks noChangeAspect="1"/>
          </p:cNvSpPr>
          <p:nvPr/>
        </p:nvSpPr>
        <p:spPr>
          <a:xfrm>
            <a:off x="11163972" y="5829972"/>
            <a:ext cx="2056056" cy="205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E5886"/>
          </a:solidFill>
          <a:ln w="25400" cap="flat">
            <a:solidFill>
              <a:srgbClr val="F6F6F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sz="4800" dirty="0"/>
              <a:t>大纲</a:t>
            </a:r>
            <a:endParaRPr sz="4800" dirty="0"/>
          </a:p>
        </p:txBody>
      </p: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BD2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altLang="zh-CN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6094699" y="4539060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260487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7384450" y="761619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4542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25095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" sz="4000" dirty="0">
                <a:solidFill>
                  <a:srgbClr val="7D87A4"/>
                </a:solidFill>
              </a:rPr>
              <a:t>地图</a:t>
            </a:r>
            <a:r>
              <a:rPr lang="zh-CN" altLang="en-US" sz="4000" dirty="0">
                <a:solidFill>
                  <a:srgbClr val="7D87A4"/>
                </a:solidFill>
              </a:rPr>
              <a:t>投影</a:t>
            </a:r>
            <a:endParaRPr sz="4000" dirty="0">
              <a:solidFill>
                <a:srgbClr val="7D87A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216205" y="905715"/>
            <a:ext cx="55880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</a:t>
            </a:r>
          </a:p>
        </p:txBody>
      </p:sp>
      <p:grpSp>
        <p:nvGrpSpPr>
          <p:cNvPr id="264" name="Group 264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54" name="Shape 254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2" name="Mercator projection">
            <a:hlinkClick r:id="" action="ppaction://media"/>
            <a:extLst>
              <a:ext uri="{FF2B5EF4-FFF2-40B4-BE49-F238E27FC236}">
                <a16:creationId xmlns:a16="http://schemas.microsoft.com/office/drawing/2014/main" id="{A09FB3D9-0EAF-C149-9BFB-489FD87D33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1158" y="2368550"/>
            <a:ext cx="18601683" cy="104634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E8466C-AE42-8B48-ABAA-5B32195EDCDB}"/>
              </a:ext>
            </a:extLst>
          </p:cNvPr>
          <p:cNvSpPr txBox="1"/>
          <p:nvPr/>
        </p:nvSpPr>
        <p:spPr>
          <a:xfrm>
            <a:off x="11597054" y="12995665"/>
            <a:ext cx="189795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68718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墨卡托投影</a:t>
            </a:r>
          </a:p>
        </p:txBody>
      </p:sp>
    </p:spTree>
    <p:extLst>
      <p:ext uri="{BB962C8B-B14F-4D97-AF65-F5344CB8AC3E}">
        <p14:creationId xmlns:p14="http://schemas.microsoft.com/office/powerpoint/2010/main" val="14760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sp>
        <p:nvSpPr>
          <p:cNvPr id="1768" name="Shape 1768"/>
          <p:cNvSpPr>
            <a:spLocks noChangeAspect="1"/>
          </p:cNvSpPr>
          <p:nvPr/>
        </p:nvSpPr>
        <p:spPr>
          <a:xfrm>
            <a:off x="11163972" y="5829972"/>
            <a:ext cx="2056056" cy="205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E5886"/>
          </a:solidFill>
          <a:ln w="25400" cap="flat">
            <a:solidFill>
              <a:srgbClr val="F6F6F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sz="4800" dirty="0"/>
              <a:t>大纲</a:t>
            </a:r>
            <a:endParaRPr sz="4800" dirty="0"/>
          </a:p>
        </p:txBody>
      </p: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altLang="zh-CN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6094699" y="4539060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2641747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7384450" y="761619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  <p:grpSp>
        <p:nvGrpSpPr>
          <p:cNvPr id="27" name="Group 1758">
            <a:extLst>
              <a:ext uri="{FF2B5EF4-FFF2-40B4-BE49-F238E27FC236}">
                <a16:creationId xmlns:a16="http://schemas.microsoft.com/office/drawing/2014/main" id="{26F684AD-D669-8941-AC05-A2EE6A5A7C49}"/>
              </a:ext>
            </a:extLst>
          </p:cNvPr>
          <p:cNvGrpSpPr>
            <a:grpSpLocks noChangeAspect="1"/>
          </p:cNvGrpSpPr>
          <p:nvPr/>
        </p:nvGrpSpPr>
        <p:grpSpPr>
          <a:xfrm>
            <a:off x="1530000" y="6261739"/>
            <a:ext cx="1260000" cy="1260000"/>
            <a:chOff x="0" y="0"/>
            <a:chExt cx="869776" cy="869776"/>
          </a:xfrm>
          <a:solidFill>
            <a:srgbClr val="FFC000"/>
          </a:solidFill>
        </p:grpSpPr>
        <p:sp>
          <p:nvSpPr>
            <p:cNvPr id="28" name="Shape 1756">
              <a:extLst>
                <a:ext uri="{FF2B5EF4-FFF2-40B4-BE49-F238E27FC236}">
                  <a16:creationId xmlns:a16="http://schemas.microsoft.com/office/drawing/2014/main" id="{9F2F9D1E-1D91-8445-B57F-303DC2CE92D3}"/>
                </a:ext>
              </a:extLst>
            </p:cNvPr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29" name="Shape 1757">
              <a:extLst>
                <a:ext uri="{FF2B5EF4-FFF2-40B4-BE49-F238E27FC236}">
                  <a16:creationId xmlns:a16="http://schemas.microsoft.com/office/drawing/2014/main" id="{B092681E-3479-1B4B-840E-4F971ADE9F88}"/>
                </a:ext>
              </a:extLst>
            </p:cNvPr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408229"/>
      </p:ext>
    </p:extLst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5" grpId="0" animBg="1" advAuto="0"/>
      <p:bldP spid="1764" grpId="0" animBg="1" advAuto="0"/>
      <p:bldP spid="1767" grpId="0" animBg="1" advAuto="0"/>
      <p:bldP spid="1774" grpId="0" animBg="1" advAuto="0"/>
      <p:bldP spid="1780" grpId="0" animBg="1" advAuto="0"/>
      <p:bldP spid="1783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25095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" sz="4000" dirty="0">
                <a:solidFill>
                  <a:srgbClr val="7D87A4"/>
                </a:solidFill>
              </a:rPr>
              <a:t>地图</a:t>
            </a:r>
            <a:r>
              <a:rPr lang="zh-CN" altLang="en-US" sz="4000" dirty="0">
                <a:solidFill>
                  <a:srgbClr val="7D87A4"/>
                </a:solidFill>
              </a:rPr>
              <a:t>投影</a:t>
            </a:r>
            <a:endParaRPr sz="4000" dirty="0">
              <a:solidFill>
                <a:srgbClr val="7D87A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216205" y="905715"/>
            <a:ext cx="55880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</a:t>
            </a:r>
          </a:p>
        </p:txBody>
      </p:sp>
      <p:grpSp>
        <p:nvGrpSpPr>
          <p:cNvPr id="264" name="Group 264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54" name="Shape 254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8AD1E4C-4C25-0E4F-9B92-203919AB0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7406" y="2489120"/>
            <a:ext cx="19613879" cy="101770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7DC985-AAC9-B949-8526-4909243BEBBC}"/>
              </a:ext>
            </a:extLst>
          </p:cNvPr>
          <p:cNvSpPr/>
          <p:nvPr/>
        </p:nvSpPr>
        <p:spPr>
          <a:xfrm>
            <a:off x="17099676" y="13251269"/>
            <a:ext cx="5171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http://www.gis.osu.edu/misc/map-projections/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6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25095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" sz="4000" dirty="0">
                <a:solidFill>
                  <a:srgbClr val="7D87A4"/>
                </a:solidFill>
              </a:rPr>
              <a:t>地图</a:t>
            </a:r>
            <a:r>
              <a:rPr lang="zh-CN" altLang="en-US" sz="4000" dirty="0">
                <a:solidFill>
                  <a:srgbClr val="7D87A4"/>
                </a:solidFill>
              </a:rPr>
              <a:t>投影</a:t>
            </a:r>
            <a:endParaRPr sz="4000" dirty="0">
              <a:solidFill>
                <a:srgbClr val="7D87A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216205" y="905715"/>
            <a:ext cx="55880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</a:t>
            </a:r>
          </a:p>
        </p:txBody>
      </p:sp>
      <p:grpSp>
        <p:nvGrpSpPr>
          <p:cNvPr id="264" name="Group 264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54" name="Shape 254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A7DC985-AAC9-B949-8526-4909243BEBBC}"/>
              </a:ext>
            </a:extLst>
          </p:cNvPr>
          <p:cNvSpPr/>
          <p:nvPr/>
        </p:nvSpPr>
        <p:spPr>
          <a:xfrm>
            <a:off x="19585934" y="13221637"/>
            <a:ext cx="2685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http://thetruesize.com/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D968A-B2DB-7049-8B2F-833F7FA01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36" y="3507317"/>
            <a:ext cx="10032678" cy="7905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5F31A-6DE3-3549-884F-4FE69980D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9288" y="3507316"/>
            <a:ext cx="9350454" cy="79057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A74F4D-9919-3C46-8438-D087F0D2C530}"/>
              </a:ext>
            </a:extLst>
          </p:cNvPr>
          <p:cNvSpPr/>
          <p:nvPr/>
        </p:nvSpPr>
        <p:spPr>
          <a:xfrm>
            <a:off x="4139168" y="11737945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latin typeface="Open Sans"/>
              </a:rPr>
              <a:t>中国放到俄罗斯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C4A264-397D-AC4A-9435-B3EBA5DF97B0}"/>
              </a:ext>
            </a:extLst>
          </p:cNvPr>
          <p:cNvSpPr/>
          <p:nvPr/>
        </p:nvSpPr>
        <p:spPr>
          <a:xfrm>
            <a:off x="16575891" y="1166546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中、美、印放到非洲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4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sp>
        <p:nvSpPr>
          <p:cNvPr id="1768" name="Shape 1768"/>
          <p:cNvSpPr>
            <a:spLocks noChangeAspect="1"/>
          </p:cNvSpPr>
          <p:nvPr/>
        </p:nvSpPr>
        <p:spPr>
          <a:xfrm>
            <a:off x="11163972" y="5829972"/>
            <a:ext cx="2056056" cy="205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E5886"/>
          </a:solidFill>
          <a:ln w="25400" cap="flat">
            <a:solidFill>
              <a:srgbClr val="F6F6F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sz="4800" dirty="0"/>
              <a:t>大纲</a:t>
            </a:r>
            <a:endParaRPr sz="4800" dirty="0"/>
          </a:p>
        </p:txBody>
      </p: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6094699" y="4539060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256480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BD2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7384450" y="761619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331242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000" dirty="0">
                <a:solidFill>
                  <a:schemeClr val="tx2">
                    <a:lumMod val="50000"/>
                  </a:schemeClr>
                </a:solidFill>
              </a:rPr>
              <a:t>软件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16" name="Shape 478">
            <a:extLst>
              <a:ext uri="{FF2B5EF4-FFF2-40B4-BE49-F238E27FC236}">
                <a16:creationId xmlns:a16="http://schemas.microsoft.com/office/drawing/2014/main" id="{B4E2208E-0E5B-5E4D-AFD8-0D6F2FE0FDFE}"/>
              </a:ext>
            </a:extLst>
          </p:cNvPr>
          <p:cNvSpPr/>
          <p:nvPr/>
        </p:nvSpPr>
        <p:spPr>
          <a:xfrm>
            <a:off x="2654040" y="3220862"/>
            <a:ext cx="3760341" cy="881583"/>
          </a:xfrm>
          <a:prstGeom prst="rect">
            <a:avLst/>
          </a:prstGeom>
          <a:solidFill>
            <a:srgbClr val="6871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dirty="0"/>
              <a:t>桌面软件</a:t>
            </a:r>
            <a:endParaRPr dirty="0"/>
          </a:p>
        </p:txBody>
      </p:sp>
      <p:sp>
        <p:nvSpPr>
          <p:cNvPr id="17" name="Shape 478">
            <a:extLst>
              <a:ext uri="{FF2B5EF4-FFF2-40B4-BE49-F238E27FC236}">
                <a16:creationId xmlns:a16="http://schemas.microsoft.com/office/drawing/2014/main" id="{874B45A5-A7BF-D44D-94F6-B30981575FB1}"/>
              </a:ext>
            </a:extLst>
          </p:cNvPr>
          <p:cNvSpPr/>
          <p:nvPr/>
        </p:nvSpPr>
        <p:spPr>
          <a:xfrm>
            <a:off x="9860843" y="3188156"/>
            <a:ext cx="3760341" cy="881583"/>
          </a:xfrm>
          <a:prstGeom prst="rect">
            <a:avLst/>
          </a:prstGeom>
          <a:solidFill>
            <a:srgbClr val="6871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dirty="0"/>
              <a:t>在线工具</a:t>
            </a:r>
            <a:endParaRPr dirty="0"/>
          </a:p>
        </p:txBody>
      </p:sp>
      <p:sp>
        <p:nvSpPr>
          <p:cNvPr id="18" name="Shape 478">
            <a:extLst>
              <a:ext uri="{FF2B5EF4-FFF2-40B4-BE49-F238E27FC236}">
                <a16:creationId xmlns:a16="http://schemas.microsoft.com/office/drawing/2014/main" id="{699A179E-B91B-5647-B2ED-823D5DDD145F}"/>
              </a:ext>
            </a:extLst>
          </p:cNvPr>
          <p:cNvSpPr/>
          <p:nvPr/>
        </p:nvSpPr>
        <p:spPr>
          <a:xfrm>
            <a:off x="17067646" y="3188156"/>
            <a:ext cx="3760341" cy="881583"/>
          </a:xfrm>
          <a:prstGeom prst="rect">
            <a:avLst/>
          </a:prstGeom>
          <a:solidFill>
            <a:srgbClr val="6871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dirty="0"/>
              <a:t>开发包库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0BF757-3224-9046-AD25-8F6F6B955E10}"/>
              </a:ext>
            </a:extLst>
          </p:cNvPr>
          <p:cNvSpPr/>
          <p:nvPr/>
        </p:nvSpPr>
        <p:spPr>
          <a:xfrm>
            <a:off x="2654039" y="4689124"/>
            <a:ext cx="4437225" cy="5183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b="1" i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QGIS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ArcGIS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Earth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GeoDa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GRASS GIS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 Power Map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7BDE35-8467-6B47-B156-D5F39C94561E}"/>
              </a:ext>
            </a:extLst>
          </p:cNvPr>
          <p:cNvSpPr/>
          <p:nvPr/>
        </p:nvSpPr>
        <p:spPr>
          <a:xfrm>
            <a:off x="9860842" y="4689124"/>
            <a:ext cx="3760341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b="1" i="1" dirty="0" err="1">
                <a:solidFill>
                  <a:schemeClr val="tx2">
                    <a:lumMod val="50000"/>
                  </a:schemeClr>
                </a:solidFill>
                <a:latin typeface="inherit"/>
              </a:rPr>
              <a:t>GeoHey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inherit"/>
              </a:rPr>
              <a:t>MapBox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Carto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Google Map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GIS Cloud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…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561CEF-B61A-9A42-9D9D-EFF3CC2B1C71}"/>
              </a:ext>
            </a:extLst>
          </p:cNvPr>
          <p:cNvSpPr/>
          <p:nvPr/>
        </p:nvSpPr>
        <p:spPr>
          <a:xfrm>
            <a:off x="17067646" y="4689124"/>
            <a:ext cx="3760341" cy="647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b="1" i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Echarts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Leaflet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D3.js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Mapbox</a:t>
            </a: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 JS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Cesiumjs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Polymaps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677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QGIS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界面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8AABDCB-78E2-A74E-9F43-6BABC3D2AF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069" y="2259433"/>
            <a:ext cx="17286514" cy="1060599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A592028-F667-954B-846C-51172C577067}"/>
              </a:ext>
            </a:extLst>
          </p:cNvPr>
          <p:cNvSpPr/>
          <p:nvPr/>
        </p:nvSpPr>
        <p:spPr>
          <a:xfrm>
            <a:off x="3191069" y="2481943"/>
            <a:ext cx="17286514" cy="98904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017566A-31EB-FD4A-9631-112629DF04DD}"/>
              </a:ext>
            </a:extLst>
          </p:cNvPr>
          <p:cNvSpPr/>
          <p:nvPr/>
        </p:nvSpPr>
        <p:spPr>
          <a:xfrm>
            <a:off x="3617167" y="3470988"/>
            <a:ext cx="2337960" cy="8957388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2FFFEF4-CD54-3D4C-9D02-5C058739A0BD}"/>
              </a:ext>
            </a:extLst>
          </p:cNvPr>
          <p:cNvSpPr/>
          <p:nvPr/>
        </p:nvSpPr>
        <p:spPr>
          <a:xfrm>
            <a:off x="3191069" y="12428376"/>
            <a:ext cx="17286514" cy="437054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94E974-93B5-2749-8002-FBD193B54D4D}"/>
              </a:ext>
            </a:extLst>
          </p:cNvPr>
          <p:cNvSpPr/>
          <p:nvPr/>
        </p:nvSpPr>
        <p:spPr>
          <a:xfrm>
            <a:off x="16200783" y="3470988"/>
            <a:ext cx="4276800" cy="3148473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E4CE45-DBAF-B446-AAF7-2226E5A397F7}"/>
              </a:ext>
            </a:extLst>
          </p:cNvPr>
          <p:cNvSpPr/>
          <p:nvPr/>
        </p:nvSpPr>
        <p:spPr>
          <a:xfrm>
            <a:off x="16200784" y="6619461"/>
            <a:ext cx="4276800" cy="580891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27C745-93F2-B743-9E9F-E02B18CEC0C1}"/>
              </a:ext>
            </a:extLst>
          </p:cNvPr>
          <p:cNvSpPr txBox="1"/>
          <p:nvPr/>
        </p:nvSpPr>
        <p:spPr>
          <a:xfrm>
            <a:off x="3914113" y="5710947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图层列表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EA4899-3D31-454A-B40E-48317BCE69BD}"/>
              </a:ext>
            </a:extLst>
          </p:cNvPr>
          <p:cNvSpPr txBox="1"/>
          <p:nvPr/>
        </p:nvSpPr>
        <p:spPr>
          <a:xfrm>
            <a:off x="11319966" y="12850862"/>
            <a:ext cx="13336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状态栏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6A9726-5819-6B4E-9883-F15ABA816320}"/>
              </a:ext>
            </a:extLst>
          </p:cNvPr>
          <p:cNvSpPr txBox="1"/>
          <p:nvPr/>
        </p:nvSpPr>
        <p:spPr>
          <a:xfrm>
            <a:off x="20526082" y="9523918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配色面版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757753-03E0-7443-908C-66E583639B26}"/>
              </a:ext>
            </a:extLst>
          </p:cNvPr>
          <p:cNvSpPr txBox="1"/>
          <p:nvPr/>
        </p:nvSpPr>
        <p:spPr>
          <a:xfrm>
            <a:off x="20526082" y="4747706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文件浏览面板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CCE033D-DE27-CD43-A673-1D91CF8D8E18}"/>
              </a:ext>
            </a:extLst>
          </p:cNvPr>
          <p:cNvSpPr txBox="1"/>
          <p:nvPr/>
        </p:nvSpPr>
        <p:spPr>
          <a:xfrm>
            <a:off x="16200783" y="2678948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常用工具栏</a:t>
            </a:r>
          </a:p>
        </p:txBody>
      </p:sp>
    </p:spTree>
    <p:extLst>
      <p:ext uri="{BB962C8B-B14F-4D97-AF65-F5344CB8AC3E}">
        <p14:creationId xmlns:p14="http://schemas.microsoft.com/office/powerpoint/2010/main" val="39497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案例一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：美国大选地图（维基百科）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4A71C195-9278-5941-8FDF-D9639DBC7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821" y="2657670"/>
            <a:ext cx="16770358" cy="97333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4C7A2F-CF34-9141-A9D3-3DAD3A03ACC1}"/>
              </a:ext>
            </a:extLst>
          </p:cNvPr>
          <p:cNvSpPr txBox="1"/>
          <p:nvPr/>
        </p:nvSpPr>
        <p:spPr>
          <a:xfrm>
            <a:off x="16253926" y="13016250"/>
            <a:ext cx="77296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" altLang="zh-CN" dirty="0">
                <a:hlinkClick r:id="rId5"/>
              </a:rPr>
              <a:t>https://</a:t>
            </a:r>
            <a:r>
              <a:rPr lang="en" altLang="zh-CN" dirty="0" err="1">
                <a:hlinkClick r:id="rId5"/>
              </a:rPr>
              <a:t>en.wikipedia.org</a:t>
            </a:r>
            <a:r>
              <a:rPr lang="en" altLang="zh-CN" dirty="0">
                <a:hlinkClick r:id="rId5"/>
              </a:rPr>
              <a:t>/wiki/2016_United_States_presidential_election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68718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2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案例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二：</a:t>
            </a:r>
            <a:r>
              <a:rPr lang="en" altLang="zh-C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Migrants’ Files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59C129B8-11B2-B64B-B3C9-ED62606CF5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829" y="2469871"/>
            <a:ext cx="21939644" cy="104990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2FC32CC-7B33-C24B-8157-9E8ABB505BE8}"/>
              </a:ext>
            </a:extLst>
          </p:cNvPr>
          <p:cNvSpPr/>
          <p:nvPr/>
        </p:nvSpPr>
        <p:spPr>
          <a:xfrm>
            <a:off x="20361328" y="13189130"/>
            <a:ext cx="3815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http://www.themigrantsfiles.com/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332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nghai_texture.jpg" descr="shanghai_text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24384002" cy="137160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6" name="矩形 25"/>
          <p:cNvSpPr/>
          <p:nvPr/>
        </p:nvSpPr>
        <p:spPr>
          <a:xfrm>
            <a:off x="-2" y="-1"/>
            <a:ext cx="24384002" cy="13716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dirty="0"/>
          </a:p>
        </p:txBody>
      </p:sp>
      <p:sp>
        <p:nvSpPr>
          <p:cNvPr id="20" name="矩形 19"/>
          <p:cNvSpPr/>
          <p:nvPr/>
        </p:nvSpPr>
        <p:spPr>
          <a:xfrm>
            <a:off x="8282129" y="6073170"/>
            <a:ext cx="78197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520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12147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地理数据类型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50D5583-5F7E-9949-A564-DFD91C734CF9}"/>
              </a:ext>
            </a:extLst>
          </p:cNvPr>
          <p:cNvGrpSpPr/>
          <p:nvPr/>
        </p:nvGrpSpPr>
        <p:grpSpPr>
          <a:xfrm>
            <a:off x="2675305" y="2444170"/>
            <a:ext cx="20264786" cy="3525530"/>
            <a:chOff x="2675305" y="2444170"/>
            <a:chExt cx="20264786" cy="3525530"/>
          </a:xfrm>
        </p:grpSpPr>
        <p:sp>
          <p:nvSpPr>
            <p:cNvPr id="28" name="Shape 478">
              <a:extLst>
                <a:ext uri="{FF2B5EF4-FFF2-40B4-BE49-F238E27FC236}">
                  <a16:creationId xmlns:a16="http://schemas.microsoft.com/office/drawing/2014/main" id="{B3D76606-3411-6845-8CBD-71F713CFC4DE}"/>
                </a:ext>
              </a:extLst>
            </p:cNvPr>
            <p:cNvSpPr/>
            <p:nvPr/>
          </p:nvSpPr>
          <p:spPr>
            <a:xfrm>
              <a:off x="2675305" y="3832186"/>
              <a:ext cx="3760341" cy="881583"/>
            </a:xfrm>
            <a:prstGeom prst="rect">
              <a:avLst/>
            </a:prstGeom>
            <a:solidFill>
              <a:srgbClr val="687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zh-CN" altLang="en-US" dirty="0"/>
                <a:t>文本数据</a:t>
              </a:r>
              <a:endParaRPr dirty="0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0ED62B6-1322-494B-8FEE-7FAC37185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7467" y="2444170"/>
              <a:ext cx="14422624" cy="3525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7065113-B346-3647-9991-7041C1984466}"/>
              </a:ext>
            </a:extLst>
          </p:cNvPr>
          <p:cNvGrpSpPr/>
          <p:nvPr/>
        </p:nvGrpSpPr>
        <p:grpSpPr>
          <a:xfrm>
            <a:off x="2675305" y="9770811"/>
            <a:ext cx="19033390" cy="3129628"/>
            <a:chOff x="2675305" y="9770811"/>
            <a:chExt cx="19033390" cy="3129628"/>
          </a:xfrm>
        </p:grpSpPr>
        <p:sp>
          <p:nvSpPr>
            <p:cNvPr id="31" name="Shape 478">
              <a:extLst>
                <a:ext uri="{FF2B5EF4-FFF2-40B4-BE49-F238E27FC236}">
                  <a16:creationId xmlns:a16="http://schemas.microsoft.com/office/drawing/2014/main" id="{8568AF4F-9FB9-A544-8E40-D0754A2DFBE9}"/>
                </a:ext>
              </a:extLst>
            </p:cNvPr>
            <p:cNvSpPr/>
            <p:nvPr/>
          </p:nvSpPr>
          <p:spPr>
            <a:xfrm>
              <a:off x="2675305" y="11017720"/>
              <a:ext cx="3760341" cy="881583"/>
            </a:xfrm>
            <a:prstGeom prst="rect">
              <a:avLst/>
            </a:prstGeom>
            <a:solidFill>
              <a:srgbClr val="687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zh-CN" altLang="en-US" dirty="0"/>
                <a:t>影像数据</a:t>
              </a:r>
              <a:endParaRPr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635E943-5DBE-274E-8615-715BDAE60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18828" y="9770811"/>
              <a:ext cx="3589867" cy="312962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16AFAF0-6AE4-EF40-B6C0-2DD5F747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7467" y="9944301"/>
              <a:ext cx="8617580" cy="2816064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5DF107-BB28-3E42-A658-A9D4E188B198}"/>
              </a:ext>
            </a:extLst>
          </p:cNvPr>
          <p:cNvGrpSpPr/>
          <p:nvPr/>
        </p:nvGrpSpPr>
        <p:grpSpPr>
          <a:xfrm>
            <a:off x="2675305" y="6331401"/>
            <a:ext cx="19033389" cy="3190029"/>
            <a:chOff x="2675305" y="6331401"/>
            <a:chExt cx="19033389" cy="3190029"/>
          </a:xfrm>
        </p:grpSpPr>
        <p:sp>
          <p:nvSpPr>
            <p:cNvPr id="30" name="Shape 478">
              <a:extLst>
                <a:ext uri="{FF2B5EF4-FFF2-40B4-BE49-F238E27FC236}">
                  <a16:creationId xmlns:a16="http://schemas.microsoft.com/office/drawing/2014/main" id="{7D4229EA-9E0A-0B44-8AFC-6D17BB1C7F1A}"/>
                </a:ext>
              </a:extLst>
            </p:cNvPr>
            <p:cNvSpPr/>
            <p:nvPr/>
          </p:nvSpPr>
          <p:spPr>
            <a:xfrm>
              <a:off x="2675305" y="7516415"/>
              <a:ext cx="3760341" cy="881583"/>
            </a:xfrm>
            <a:prstGeom prst="rect">
              <a:avLst/>
            </a:prstGeom>
            <a:solidFill>
              <a:srgbClr val="687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zh-CN" altLang="en-US" dirty="0"/>
                <a:t>矢量数据</a:t>
              </a:r>
              <a:endParaRPr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7839F86-A4C8-BB42-92FC-DB186837C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13831" y="6483683"/>
              <a:ext cx="3694863" cy="286351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FA95922-9468-7B45-8CFF-6E3A98F3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9433" y="6331401"/>
              <a:ext cx="8655613" cy="3190029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C040BC8B-5A4D-4B43-AA10-EAA5A44864BF}"/>
              </a:ext>
            </a:extLst>
          </p:cNvPr>
          <p:cNvSpPr/>
          <p:nvPr/>
        </p:nvSpPr>
        <p:spPr>
          <a:xfrm>
            <a:off x="22280295" y="13101276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71E9F4"/>
                </a:solidFill>
                <a:latin typeface="Open Sans"/>
                <a:hlinkClick r:id="rId8"/>
              </a:rPr>
              <a:t>GeoJson.io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94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12147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地理数据格式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E2B04BE-555B-8045-83E7-F72E75C2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976538"/>
              </p:ext>
            </p:extLst>
          </p:nvPr>
        </p:nvGraphicFramePr>
        <p:xfrm>
          <a:off x="3523202" y="3423131"/>
          <a:ext cx="16108405" cy="74190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06473">
                  <a:extLst>
                    <a:ext uri="{9D8B030D-6E8A-4147-A177-3AD203B41FA5}">
                      <a16:colId xmlns:a16="http://schemas.microsoft.com/office/drawing/2014/main" val="417465437"/>
                    </a:ext>
                  </a:extLst>
                </a:gridCol>
                <a:gridCol w="4706473">
                  <a:extLst>
                    <a:ext uri="{9D8B030D-6E8A-4147-A177-3AD203B41FA5}">
                      <a16:colId xmlns:a16="http://schemas.microsoft.com/office/drawing/2014/main" val="3673535222"/>
                    </a:ext>
                  </a:extLst>
                </a:gridCol>
                <a:gridCol w="6695459">
                  <a:extLst>
                    <a:ext uri="{9D8B030D-6E8A-4147-A177-3AD203B41FA5}">
                      <a16:colId xmlns:a16="http://schemas.microsoft.com/office/drawing/2014/main" val="1318814100"/>
                    </a:ext>
                  </a:extLst>
                </a:gridCol>
              </a:tblGrid>
              <a:tr h="7419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格式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所属类型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说明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48719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GeoJSON (.json)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矢量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ym typeface="Helvetica Light"/>
                        </a:rPr>
                        <a:t> 开放地理矢量数据格式（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043826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hapefile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(.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shp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dbf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prj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矢量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400" dirty="0">
                          <a:sym typeface="Helvetica Light"/>
                        </a:rPr>
                        <a:t>ESRI</a:t>
                      </a:r>
                      <a:r>
                        <a:rPr lang="zh-CN" altLang="en-US" sz="2400" dirty="0">
                          <a:sym typeface="Helvetica Light"/>
                        </a:rPr>
                        <a:t>开发的一种空间矢量数据开放格式（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887288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KML (.</a:t>
                      </a:r>
                      <a:r>
                        <a:rPr lang="en" altLang="zh-CN" sz="2400" dirty="0" err="1">
                          <a:sym typeface="Helvetica Light"/>
                        </a:rPr>
                        <a:t>kml</a:t>
                      </a:r>
                      <a:r>
                        <a:rPr lang="en" altLang="zh-CN" sz="2400" dirty="0">
                          <a:sym typeface="Helvetica Light"/>
                        </a:rPr>
                        <a:t>/.</a:t>
                      </a:r>
                      <a:r>
                        <a:rPr lang="en" altLang="zh-CN" sz="2400" dirty="0" err="1">
                          <a:sym typeface="Helvetica Light"/>
                        </a:rPr>
                        <a:t>kmz</a:t>
                      </a:r>
                      <a:r>
                        <a:rPr lang="en" altLang="zh-CN" sz="2400" dirty="0">
                          <a:sym typeface="Helvetica Light"/>
                        </a:rPr>
                        <a:t>)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" sz="24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矢量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Google Earth</a:t>
                      </a:r>
                      <a:r>
                        <a:rPr lang="zh-CN" altLang="en-US" sz="2400" dirty="0">
                          <a:sym typeface="Helvetica Light"/>
                        </a:rPr>
                        <a:t>文件格式（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306902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GPX (.</a:t>
                      </a:r>
                      <a:r>
                        <a:rPr lang="en" altLang="zh-CN" sz="2400" dirty="0" err="1">
                          <a:sym typeface="Helvetica Light"/>
                        </a:rPr>
                        <a:t>gpx</a:t>
                      </a:r>
                      <a:r>
                        <a:rPr lang="en" altLang="zh-CN" sz="2400" dirty="0">
                          <a:sym typeface="Helvetica Light"/>
                        </a:rPr>
                        <a:t>)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矢量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GPS</a:t>
                      </a:r>
                      <a:r>
                        <a:rPr lang="zh-CN" altLang="en-US" sz="2400" dirty="0">
                          <a:sym typeface="Helvetica Light"/>
                        </a:rPr>
                        <a:t>交换格式（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083104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GeoTIFF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(.tiff)</a:t>
                      </a:r>
                      <a:endParaRPr lang="en" altLang="zh-CN" sz="2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影像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最常见的影像数据格式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307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18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12147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地理数据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4683592-1196-3441-BBA1-69FA7D3F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73" y="2489848"/>
            <a:ext cx="16035176" cy="10359568"/>
          </a:xfrm>
          <a:prstGeom prst="rect">
            <a:avLst/>
          </a:prstGeom>
        </p:spPr>
      </p:pic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D04255EF-D347-E040-8346-204155B92A69}"/>
              </a:ext>
            </a:extLst>
          </p:cNvPr>
          <p:cNvCxnSpPr>
            <a:cxnSpLocks/>
          </p:cNvCxnSpPr>
          <p:nvPr/>
        </p:nvCxnSpPr>
        <p:spPr>
          <a:xfrm rot="5400000">
            <a:off x="3610949" y="7380518"/>
            <a:ext cx="5206481" cy="2575247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sp>
        <p:nvSpPr>
          <p:cNvPr id="1768" name="Shape 1768"/>
          <p:cNvSpPr>
            <a:spLocks noChangeAspect="1"/>
          </p:cNvSpPr>
          <p:nvPr/>
        </p:nvSpPr>
        <p:spPr>
          <a:xfrm>
            <a:off x="11163972" y="5829972"/>
            <a:ext cx="2056056" cy="205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E5886"/>
          </a:solidFill>
          <a:ln w="25400" cap="flat">
            <a:solidFill>
              <a:srgbClr val="F6F6F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sz="4800" dirty="0"/>
              <a:t>大纲</a:t>
            </a:r>
            <a:endParaRPr sz="4800" dirty="0"/>
          </a:p>
        </p:txBody>
      </p: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6094699" y="4539060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260487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7384450" y="761619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3595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>
            <a:spLocks noGrp="1"/>
          </p:cNvSpPr>
          <p:nvPr>
            <p:ph type="title"/>
          </p:nvPr>
        </p:nvSpPr>
        <p:spPr>
          <a:xfrm>
            <a:off x="2496836" y="730271"/>
            <a:ext cx="8655614" cy="1097018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可视化方法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1261" name="Shape 1261"/>
          <p:cNvSpPr/>
          <p:nvPr/>
        </p:nvSpPr>
        <p:spPr>
          <a:xfrm>
            <a:off x="1224143" y="905715"/>
            <a:ext cx="542926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</a:t>
            </a:r>
          </a:p>
        </p:txBody>
      </p:sp>
      <p:grpSp>
        <p:nvGrpSpPr>
          <p:cNvPr id="1273" name="Group 1273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1263" name="Shape 1263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grpSp>
        <p:nvGrpSpPr>
          <p:cNvPr id="1279" name="Group 1279"/>
          <p:cNvGrpSpPr/>
          <p:nvPr/>
        </p:nvGrpSpPr>
        <p:grpSpPr>
          <a:xfrm>
            <a:off x="1439180" y="4302022"/>
            <a:ext cx="5772397" cy="1393289"/>
            <a:chOff x="0" y="-123288"/>
            <a:chExt cx="5772395" cy="1393288"/>
          </a:xfrm>
        </p:grpSpPr>
        <p:grpSp>
          <p:nvGrpSpPr>
            <p:cNvPr id="1276" name="Group 1276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74" name="Shape 1274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153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75" name="Shape 1275"/>
              <p:cNvSpPr/>
              <p:nvPr/>
            </p:nvSpPr>
            <p:spPr>
              <a:xfrm>
                <a:off x="388138" y="214373"/>
                <a:ext cx="493725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¼</a:t>
                </a:r>
              </a:p>
            </p:txBody>
          </p:sp>
        </p:grpSp>
        <p:sp>
          <p:nvSpPr>
            <p:cNvPr id="1277" name="Shape 1277"/>
            <p:cNvSpPr/>
            <p:nvPr/>
          </p:nvSpPr>
          <p:spPr>
            <a:xfrm>
              <a:off x="1537400" y="-123288"/>
              <a:ext cx="3180357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tx2">
                      <a:lumMod val="50000"/>
                    </a:schemeClr>
                  </a:solidFill>
                </a:rPr>
                <a:t>单一符号图</a:t>
              </a:r>
              <a:endParaRPr sz="4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Single</a:t>
              </a:r>
              <a:r>
                <a:rPr lang="zh-CN" altLang="en-US" sz="4800" dirty="0">
                  <a:solidFill>
                    <a:srgbClr val="7D87A4"/>
                  </a:solidFill>
                </a:rPr>
                <a:t> </a:t>
              </a:r>
              <a:r>
                <a:rPr lang="en-US" altLang="zh-CN" sz="4800" dirty="0">
                  <a:solidFill>
                    <a:srgbClr val="7D87A4"/>
                  </a:solidFill>
                </a:rPr>
                <a:t>symbol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285" name="Group 1285"/>
          <p:cNvGrpSpPr/>
          <p:nvPr/>
        </p:nvGrpSpPr>
        <p:grpSpPr>
          <a:xfrm>
            <a:off x="1354024" y="6868572"/>
            <a:ext cx="5942708" cy="1393289"/>
            <a:chOff x="0" y="-123288"/>
            <a:chExt cx="5942707" cy="1393288"/>
          </a:xfrm>
        </p:grpSpPr>
        <p:grpSp>
          <p:nvGrpSpPr>
            <p:cNvPr id="1282" name="Group 1282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80" name="Shape 1280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1575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81" name="Shape 1281"/>
              <p:cNvSpPr/>
              <p:nvPr/>
            </p:nvSpPr>
            <p:spPr>
              <a:xfrm>
                <a:off x="430617" y="214373"/>
                <a:ext cx="408766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&gt;</a:t>
                </a:r>
              </a:p>
            </p:txBody>
          </p:sp>
        </p:grpSp>
        <p:sp>
          <p:nvSpPr>
            <p:cNvPr id="1283" name="Shape 1283"/>
            <p:cNvSpPr/>
            <p:nvPr/>
          </p:nvSpPr>
          <p:spPr>
            <a:xfrm>
              <a:off x="1537400" y="-123288"/>
              <a:ext cx="1949252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气泡图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1532704" y="509110"/>
              <a:ext cx="4410003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Bubble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291" name="Group 1291"/>
          <p:cNvGrpSpPr/>
          <p:nvPr/>
        </p:nvGrpSpPr>
        <p:grpSpPr>
          <a:xfrm>
            <a:off x="1354024" y="9435123"/>
            <a:ext cx="5942708" cy="1393289"/>
            <a:chOff x="0" y="-123288"/>
            <a:chExt cx="5942707" cy="1393288"/>
          </a:xfrm>
        </p:grpSpPr>
        <p:grpSp>
          <p:nvGrpSpPr>
            <p:cNvPr id="1288" name="Group 1288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86" name="Shape 1286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2AF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87" name="Shape 1287"/>
              <p:cNvSpPr/>
              <p:nvPr/>
            </p:nvSpPr>
            <p:spPr>
              <a:xfrm>
                <a:off x="501149" y="214373"/>
                <a:ext cx="267702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>
                    <a:solidFill>
                      <a:srgbClr val="F6F6F6"/>
                    </a:solidFill>
                  </a:rPr>
                  <a:t>:</a:t>
                </a:r>
              </a:p>
            </p:txBody>
          </p:sp>
        </p:grpSp>
        <p:sp>
          <p:nvSpPr>
            <p:cNvPr id="1289" name="Shape 1289"/>
            <p:cNvSpPr/>
            <p:nvPr/>
          </p:nvSpPr>
          <p:spPr>
            <a:xfrm>
              <a:off x="1537400" y="-123288"/>
              <a:ext cx="1949252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热力图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1532704" y="509110"/>
              <a:ext cx="4410003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Heatmap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297" name="Group 1297"/>
          <p:cNvGrpSpPr/>
          <p:nvPr/>
        </p:nvGrpSpPr>
        <p:grpSpPr>
          <a:xfrm>
            <a:off x="9348380" y="4302022"/>
            <a:ext cx="5772397" cy="1393289"/>
            <a:chOff x="0" y="-123288"/>
            <a:chExt cx="5772395" cy="1393288"/>
          </a:xfrm>
        </p:grpSpPr>
        <p:grpSp>
          <p:nvGrpSpPr>
            <p:cNvPr id="1294" name="Group 1294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92" name="Shape 1292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25A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93" name="Shape 1293"/>
              <p:cNvSpPr/>
              <p:nvPr/>
            </p:nvSpPr>
            <p:spPr>
              <a:xfrm>
                <a:off x="249478" y="214373"/>
                <a:ext cx="771045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4800" dirty="0">
                    <a:solidFill>
                      <a:srgbClr val="F6F6F6"/>
                    </a:solidFill>
                  </a:rPr>
                  <a:t>1A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295" name="Shape 1295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类别图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Categorized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03" name="Group 1303"/>
          <p:cNvGrpSpPr/>
          <p:nvPr/>
        </p:nvGrpSpPr>
        <p:grpSpPr>
          <a:xfrm>
            <a:off x="9348380" y="6868572"/>
            <a:ext cx="6467352" cy="1393289"/>
            <a:chOff x="0" y="-123288"/>
            <a:chExt cx="6467350" cy="1393288"/>
          </a:xfrm>
        </p:grpSpPr>
        <p:grpSp>
          <p:nvGrpSpPr>
            <p:cNvPr id="1300" name="Group 1300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98" name="Shape 1298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E58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99" name="Shape 1299"/>
              <p:cNvSpPr/>
              <p:nvPr/>
            </p:nvSpPr>
            <p:spPr>
              <a:xfrm>
                <a:off x="421801" y="214373"/>
                <a:ext cx="426399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h</a:t>
                </a:r>
              </a:p>
            </p:txBody>
          </p:sp>
        </p:grpSp>
        <p:sp>
          <p:nvSpPr>
            <p:cNvPr id="1301" name="Shape 1301"/>
            <p:cNvSpPr/>
            <p:nvPr/>
          </p:nvSpPr>
          <p:spPr>
            <a:xfrm>
              <a:off x="1537400" y="-123288"/>
              <a:ext cx="3180357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气泡渐进图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1532704" y="509109"/>
              <a:ext cx="4934646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Bubble</a:t>
              </a:r>
              <a:r>
                <a:rPr lang="zh-CN" altLang="en-US" sz="4800" dirty="0">
                  <a:solidFill>
                    <a:srgbClr val="7D87A4"/>
                  </a:solidFill>
                </a:rPr>
                <a:t> </a:t>
              </a:r>
              <a:r>
                <a:rPr lang="en-US" altLang="zh-CN" sz="4800" dirty="0">
                  <a:solidFill>
                    <a:srgbClr val="7D87A4"/>
                  </a:solidFill>
                </a:rPr>
                <a:t>Graduated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09" name="Group 1309"/>
          <p:cNvGrpSpPr/>
          <p:nvPr/>
        </p:nvGrpSpPr>
        <p:grpSpPr>
          <a:xfrm>
            <a:off x="9348380" y="9435123"/>
            <a:ext cx="5772397" cy="1393289"/>
            <a:chOff x="0" y="-123288"/>
            <a:chExt cx="5772395" cy="1393288"/>
          </a:xfrm>
        </p:grpSpPr>
        <p:grpSp>
          <p:nvGrpSpPr>
            <p:cNvPr id="1306" name="Group 1306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04" name="Shape 1304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BFC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433824" y="214373"/>
                <a:ext cx="402353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" sz="4800" dirty="0">
                    <a:solidFill>
                      <a:srgbClr val="F6F6F6"/>
                    </a:solidFill>
                  </a:rPr>
                  <a:t>T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307" name="Shape 1307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时态图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Time</a:t>
              </a:r>
              <a:r>
                <a:rPr lang="zh-CN" altLang="en-US" sz="4800" dirty="0">
                  <a:solidFill>
                    <a:srgbClr val="7D87A4"/>
                  </a:solidFill>
                </a:rPr>
                <a:t> </a:t>
              </a:r>
              <a:r>
                <a:rPr lang="en-US" altLang="zh-CN" sz="4800" dirty="0">
                  <a:solidFill>
                    <a:srgbClr val="7D87A4"/>
                  </a:solidFill>
                </a:rPr>
                <a:t>Series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15" name="Group 1315"/>
          <p:cNvGrpSpPr/>
          <p:nvPr/>
        </p:nvGrpSpPr>
        <p:grpSpPr>
          <a:xfrm>
            <a:off x="17257580" y="4302022"/>
            <a:ext cx="5772397" cy="1393289"/>
            <a:chOff x="0" y="-123288"/>
            <a:chExt cx="5772395" cy="1393288"/>
          </a:xfrm>
        </p:grpSpPr>
        <p:grpSp>
          <p:nvGrpSpPr>
            <p:cNvPr id="1312" name="Group 1312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10" name="Shape 1310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778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11" name="Shape 1311"/>
              <p:cNvSpPr/>
              <p:nvPr/>
            </p:nvSpPr>
            <p:spPr>
              <a:xfrm>
                <a:off x="427411" y="214373"/>
                <a:ext cx="415178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0</a:t>
                </a:r>
              </a:p>
            </p:txBody>
          </p:sp>
        </p:grpSp>
        <p:sp>
          <p:nvSpPr>
            <p:cNvPr id="1313" name="Shape 1313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渐进图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Graduated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21" name="Group 1321"/>
          <p:cNvGrpSpPr/>
          <p:nvPr/>
        </p:nvGrpSpPr>
        <p:grpSpPr>
          <a:xfrm>
            <a:off x="17257580" y="6868572"/>
            <a:ext cx="5772397" cy="1393289"/>
            <a:chOff x="0" y="-123288"/>
            <a:chExt cx="5772395" cy="1393288"/>
          </a:xfrm>
        </p:grpSpPr>
        <p:grpSp>
          <p:nvGrpSpPr>
            <p:cNvPr id="1318" name="Group 1318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16" name="Shape 1316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1B97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17" name="Shape 1317"/>
              <p:cNvSpPr/>
              <p:nvPr/>
            </p:nvSpPr>
            <p:spPr>
              <a:xfrm>
                <a:off x="416191" y="214373"/>
                <a:ext cx="437619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sz="4800" dirty="0">
                    <a:solidFill>
                      <a:srgbClr val="F6F6F6"/>
                    </a:solidFill>
                  </a:rPr>
                  <a:t>B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319" name="Shape 1319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tx2">
                      <a:lumMod val="50000"/>
                    </a:schemeClr>
                  </a:solidFill>
                </a:rPr>
                <a:t>混合图</a:t>
              </a:r>
              <a:endParaRPr sz="4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Blending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27" name="Group 1327"/>
          <p:cNvGrpSpPr/>
          <p:nvPr/>
        </p:nvGrpSpPr>
        <p:grpSpPr>
          <a:xfrm>
            <a:off x="17257580" y="9435123"/>
            <a:ext cx="5772397" cy="1393289"/>
            <a:chOff x="0" y="-123288"/>
            <a:chExt cx="5772395" cy="1393288"/>
          </a:xfrm>
        </p:grpSpPr>
        <p:grpSp>
          <p:nvGrpSpPr>
            <p:cNvPr id="1324" name="Group 1324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22" name="Shape 1322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38A2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23" name="Shape 1323"/>
              <p:cNvSpPr/>
              <p:nvPr/>
            </p:nvSpPr>
            <p:spPr>
              <a:xfrm>
                <a:off x="427412" y="214373"/>
                <a:ext cx="415177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" sz="4800" dirty="0">
                    <a:solidFill>
                      <a:srgbClr val="F6F6F6"/>
                    </a:solidFill>
                  </a:rPr>
                  <a:t>3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325" name="Shape 1325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tx2">
                      <a:lumMod val="50000"/>
                    </a:schemeClr>
                  </a:solidFill>
                </a:rPr>
                <a:t>三维图</a:t>
              </a:r>
              <a:endParaRPr sz="4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3D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0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9342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单一符号图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5" name="Shape 1278">
            <a:extLst>
              <a:ext uri="{FF2B5EF4-FFF2-40B4-BE49-F238E27FC236}">
                <a16:creationId xmlns:a16="http://schemas.microsoft.com/office/drawing/2014/main" id="{915BB233-6F63-C94C-8012-B712E74A2A86}"/>
              </a:ext>
            </a:extLst>
          </p:cNvPr>
          <p:cNvSpPr/>
          <p:nvPr/>
        </p:nvSpPr>
        <p:spPr>
          <a:xfrm>
            <a:off x="2496836" y="1519061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Single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symbol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898CC6-598F-714E-9E82-F313D467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649" y="3981937"/>
            <a:ext cx="10082024" cy="7154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244D80-3998-CE48-A1C6-64F7F5072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6008" y="3981937"/>
            <a:ext cx="10163330" cy="715498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93ED232-7808-B747-9BB1-C48B2B4AE46D}"/>
              </a:ext>
            </a:extLst>
          </p:cNvPr>
          <p:cNvSpPr/>
          <p:nvPr/>
        </p:nvSpPr>
        <p:spPr>
          <a:xfrm>
            <a:off x="1299317" y="2776271"/>
            <a:ext cx="77332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chemeClr val="tx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图层中所有要素都渲染成相同的样式</a:t>
            </a:r>
          </a:p>
        </p:txBody>
      </p:sp>
    </p:spTree>
    <p:extLst>
      <p:ext uri="{BB962C8B-B14F-4D97-AF65-F5344CB8AC3E}">
        <p14:creationId xmlns:p14="http://schemas.microsoft.com/office/powerpoint/2010/main" val="91792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类别图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299317" y="2776271"/>
            <a:ext cx="63482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不同的类别用不同的样式渲染​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A21071-1361-0140-9C01-51528700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733" y="3460925"/>
            <a:ext cx="18660534" cy="9330267"/>
          </a:xfrm>
          <a:prstGeom prst="rect">
            <a:avLst/>
          </a:prstGeom>
        </p:spPr>
      </p:pic>
      <p:sp>
        <p:nvSpPr>
          <p:cNvPr id="17" name="Shape 1296">
            <a:extLst>
              <a:ext uri="{FF2B5EF4-FFF2-40B4-BE49-F238E27FC236}">
                <a16:creationId xmlns:a16="http://schemas.microsoft.com/office/drawing/2014/main" id="{E09DA382-74A3-F940-809E-AD018133387F}"/>
              </a:ext>
            </a:extLst>
          </p:cNvPr>
          <p:cNvSpPr/>
          <p:nvPr/>
        </p:nvSpPr>
        <p:spPr>
          <a:xfrm>
            <a:off x="2388168" y="1457957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Categorized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687189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et-line"/>
        <a:ea typeface="et-line"/>
        <a:cs typeface="et-line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5365"/>
        </a:solidFill>
        <a:ln w="12700" cap="flat">
          <a:solidFill>
            <a:schemeClr val="tx1"/>
          </a:solidFill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F6F6F6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687189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et-line"/>
        <a:ea typeface="et-line"/>
        <a:cs typeface="et-line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536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F6F6F6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687189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4833</TotalTime>
  <Words>640</Words>
  <Application>Microsoft Macintosh PowerPoint</Application>
  <PresentationFormat>自定义</PresentationFormat>
  <Paragraphs>199</Paragraphs>
  <Slides>27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Microsoft YaHei</vt:lpstr>
      <vt:lpstr>Brush Script MT</vt:lpstr>
      <vt:lpstr>et-line</vt:lpstr>
      <vt:lpstr>inherit</vt:lpstr>
      <vt:lpstr>Open Sans</vt:lpstr>
      <vt:lpstr>Open Sans Light</vt:lpstr>
      <vt:lpstr>Open Sans Semibold</vt:lpstr>
      <vt:lpstr>Roboto Light</vt:lpstr>
      <vt:lpstr>Sosa</vt:lpstr>
      <vt:lpstr>Arial</vt:lpstr>
      <vt:lpstr>Avenir Book</vt:lpstr>
      <vt:lpstr>Helvetica Light</vt:lpstr>
      <vt:lpstr>Wingdings</vt:lpstr>
      <vt:lpstr>White</vt:lpstr>
      <vt:lpstr>PowerPoint 演示文稿</vt:lpstr>
      <vt:lpstr>PowerPoint 演示文稿</vt:lpstr>
      <vt:lpstr>地理数据类型</vt:lpstr>
      <vt:lpstr>地理数据格式</vt:lpstr>
      <vt:lpstr>地理数据</vt:lpstr>
      <vt:lpstr>PowerPoint 演示文稿</vt:lpstr>
      <vt:lpstr>可视化方法</vt:lpstr>
      <vt:lpstr>单一符号图</vt:lpstr>
      <vt:lpstr>类别图</vt:lpstr>
      <vt:lpstr>渐进图</vt:lpstr>
      <vt:lpstr>气泡图</vt:lpstr>
      <vt:lpstr>气泡图渐进图</vt:lpstr>
      <vt:lpstr>混合图</vt:lpstr>
      <vt:lpstr>热力图</vt:lpstr>
      <vt:lpstr>时态图</vt:lpstr>
      <vt:lpstr>三维图</vt:lpstr>
      <vt:lpstr>PowerPoint 演示文稿</vt:lpstr>
      <vt:lpstr>PowerPoint 演示文稿</vt:lpstr>
      <vt:lpstr>地图投影</vt:lpstr>
      <vt:lpstr>地图投影</vt:lpstr>
      <vt:lpstr>地图投影</vt:lpstr>
      <vt:lpstr>PowerPoint 演示文稿</vt:lpstr>
      <vt:lpstr>软件</vt:lpstr>
      <vt:lpstr>QGIS界面</vt:lpstr>
      <vt:lpstr>案例一：美国大选地图（维基百科）</vt:lpstr>
      <vt:lpstr>案例二：The Migrants’ Files（DJA）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374</cp:revision>
  <dcterms:modified xsi:type="dcterms:W3CDTF">2018-12-03T05:55:11Z</dcterms:modified>
</cp:coreProperties>
</file>